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07C36DB-6417-4985-839E-F1EF3CFDC67B}" v="32" dt="2023-05-01T03:38:06.89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668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FDA0632-F0D6-5FDC-CA55-95BA460E36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0549547-71AF-FB49-A716-11901C4175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EEF8E4E-A84C-C888-9A4A-A99B96DB91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48778-3720-4BCE-B934-BFA8FFA9C9E5}" type="datetimeFigureOut">
              <a:rPr lang="zh-CN" altLang="en-US" smtClean="0"/>
              <a:t>2023/4/30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2BF8B26-B1F3-D861-C9E2-9D8FFF6609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CBFF507-8125-BEE3-E71A-13E5F307F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D8E70-E8C7-4F3E-B820-EABA286C3F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20059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32BC795-ABCD-7117-03C6-D800D3AAF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79781D7-9706-A5EF-FE19-3B30D95214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84ECA96-BB02-BAB7-0B4F-FB03BB2ED7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48778-3720-4BCE-B934-BFA8FFA9C9E5}" type="datetimeFigureOut">
              <a:rPr lang="zh-CN" altLang="en-US" smtClean="0"/>
              <a:t>2023/4/30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140B0BB-59C6-E6AE-62C5-3355F59158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A6FD1CD-F7C0-7F35-03F2-54A0D2D706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D8E70-E8C7-4F3E-B820-EABA286C3F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85978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C2CE4E5-E56C-FA53-C64C-D459F7F22BE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C7A7F55-7BAC-FE94-E590-7DD4F69D95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97E3868-8B7C-6890-0996-A8833A99F5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48778-3720-4BCE-B934-BFA8FFA9C9E5}" type="datetimeFigureOut">
              <a:rPr lang="zh-CN" altLang="en-US" smtClean="0"/>
              <a:t>2023/4/30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3EFF5A4-2B4C-FB9B-96E9-6D4CC23C2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8B58A23-6D72-E685-F93F-E07A7D939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D8E70-E8C7-4F3E-B820-EABA286C3F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503516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8123DE-E934-408C-0BFF-F899B1E8F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5AD98F5-3E1E-EAAA-C3EE-62C4364EAD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42D936E-11CD-F199-8F2D-81DC809AE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48778-3720-4BCE-B934-BFA8FFA9C9E5}" type="datetimeFigureOut">
              <a:rPr lang="zh-CN" altLang="en-US" smtClean="0"/>
              <a:t>2023/4/30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BBB9278-8F7F-CA8F-9FA1-39086DC9F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159AFAE-00CF-30BA-95B4-65FA744AE8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D8E70-E8C7-4F3E-B820-EABA286C3F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23456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E57FD45-545E-A74D-6F20-59DCC06B07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00615D9-8F7C-6927-60AB-01533F1730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AE5E35E-979E-1FCD-D5EE-A927208B0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48778-3720-4BCE-B934-BFA8FFA9C9E5}" type="datetimeFigureOut">
              <a:rPr lang="zh-CN" altLang="en-US" smtClean="0"/>
              <a:t>2023/4/30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462A3B6-D82C-0D3A-F8F1-535E240FDB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09C11F5-1C59-D5E9-FE8E-49AF0C9AA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D8E70-E8C7-4F3E-B820-EABA286C3F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445237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DC9D64-B6FB-C87E-1B89-35E1B487E7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FEDFA45-4C1B-70E0-D693-DE0892B5EA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909F1A5-FE9D-D616-8B24-8B2B897F66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4ACA1E8-4332-6B29-5FFC-BA843C35AF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48778-3720-4BCE-B934-BFA8FFA9C9E5}" type="datetimeFigureOut">
              <a:rPr lang="zh-CN" altLang="en-US" smtClean="0"/>
              <a:t>2023/4/30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5734314-E1E6-F9F8-68EE-8D78947F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B9E8468-703A-6123-0A07-7062D57398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D8E70-E8C7-4F3E-B820-EABA286C3F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05456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788EA85-A42E-9304-4E98-48E53BA0C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730D0A8-2F64-BA32-86A7-28C930B95F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4ADBE4A-2439-4F67-6471-EA33E7DFC6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E871947-B6A7-9591-4A1B-96909E5860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F666054-BA3D-8D7A-0D8A-12DB73331B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8F9FBC6-0FA9-D87E-DA86-99F8B7AE95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48778-3720-4BCE-B934-BFA8FFA9C9E5}" type="datetimeFigureOut">
              <a:rPr lang="zh-CN" altLang="en-US" smtClean="0"/>
              <a:t>2023/4/30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7702FA13-299C-695D-76DA-0FEF9B7439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59122CD-7AAD-6B90-84AD-40A585A46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D8E70-E8C7-4F3E-B820-EABA286C3F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65606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738001-9EE0-34A8-D55D-B4A69CDDCC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37D3EE8-C077-EB3A-3073-CDB90EE97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48778-3720-4BCE-B934-BFA8FFA9C9E5}" type="datetimeFigureOut">
              <a:rPr lang="zh-CN" altLang="en-US" smtClean="0"/>
              <a:t>2023/4/30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D07B3EB-4CBD-7A49-E161-3E8D88A1D5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739FC82-C1FC-FAAA-FBF5-7EED8A77E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D8E70-E8C7-4F3E-B820-EABA286C3F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04562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90982FA-B229-2B07-4CB9-4B5641227B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63300" y="6269015"/>
            <a:ext cx="1028700" cy="307778"/>
          </a:xfrm>
        </p:spPr>
        <p:txBody>
          <a:bodyPr/>
          <a:lstStyle/>
          <a:p>
            <a:fld id="{77348778-3720-4BCE-B934-BFA8FFA9C9E5}" type="datetimeFigureOut">
              <a:rPr lang="zh-CN" altLang="en-US" smtClean="0"/>
              <a:t>2023/4/30</a:t>
            </a:fld>
            <a:endParaRPr lang="zh-CN" altLang="en-US"/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81058261-99EE-AAFD-45CC-D717E8960DEB}"/>
              </a:ext>
            </a:extLst>
          </p:cNvPr>
          <p:cNvCxnSpPr/>
          <p:nvPr userDrawn="1"/>
        </p:nvCxnSpPr>
        <p:spPr>
          <a:xfrm>
            <a:off x="0" y="833124"/>
            <a:ext cx="12192000" cy="0"/>
          </a:xfrm>
          <a:prstGeom prst="line">
            <a:avLst/>
          </a:prstGeom>
          <a:ln w="571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22000">
                  <a:schemeClr val="accent1">
                    <a:lumMod val="45000"/>
                    <a:lumOff val="55000"/>
                  </a:schemeClr>
                </a:gs>
                <a:gs pos="100000">
                  <a:srgbClr val="0070C0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>
            <a:extLst>
              <a:ext uri="{FF2B5EF4-FFF2-40B4-BE49-F238E27FC236}">
                <a16:creationId xmlns:a16="http://schemas.microsoft.com/office/drawing/2014/main" id="{89418F2D-BAB2-4322-E9CC-9F9D21D786E1}"/>
              </a:ext>
            </a:extLst>
          </p:cNvPr>
          <p:cNvSpPr txBox="1"/>
          <p:nvPr userDrawn="1"/>
        </p:nvSpPr>
        <p:spPr>
          <a:xfrm>
            <a:off x="799108" y="6463768"/>
            <a:ext cx="13708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err="1"/>
              <a:t>Space&amp;Sea</a:t>
            </a:r>
            <a:r>
              <a:rPr lang="en-US" altLang="zh-CN" sz="1400" dirty="0"/>
              <a:t>, Inc</a:t>
            </a:r>
            <a:endParaRPr lang="zh-CN" altLang="en-US" sz="1400" dirty="0"/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1317E0A2-B5EB-6960-EC43-7BD033D56F67}"/>
              </a:ext>
            </a:extLst>
          </p:cNvPr>
          <p:cNvCxnSpPr>
            <a:cxnSpLocks/>
            <a:endCxn id="6" idx="1"/>
          </p:cNvCxnSpPr>
          <p:nvPr userDrawn="1"/>
        </p:nvCxnSpPr>
        <p:spPr>
          <a:xfrm flipV="1">
            <a:off x="0" y="6617657"/>
            <a:ext cx="799108" cy="7623"/>
          </a:xfrm>
          <a:prstGeom prst="line">
            <a:avLst/>
          </a:prstGeom>
          <a:ln w="571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22000">
                  <a:schemeClr val="accent1">
                    <a:lumMod val="45000"/>
                    <a:lumOff val="55000"/>
                  </a:schemeClr>
                </a:gs>
                <a:gs pos="100000">
                  <a:srgbClr val="0070C0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8404E017-3D47-AA8E-5CA2-DBDA9EEEBE62}"/>
              </a:ext>
            </a:extLst>
          </p:cNvPr>
          <p:cNvCxnSpPr>
            <a:cxnSpLocks/>
            <a:stCxn id="6" idx="3"/>
          </p:cNvCxnSpPr>
          <p:nvPr userDrawn="1"/>
        </p:nvCxnSpPr>
        <p:spPr>
          <a:xfrm>
            <a:off x="2169996" y="6617657"/>
            <a:ext cx="10022004" cy="0"/>
          </a:xfrm>
          <a:prstGeom prst="line">
            <a:avLst/>
          </a:prstGeom>
          <a:ln w="571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22000">
                  <a:schemeClr val="accent1">
                    <a:lumMod val="45000"/>
                    <a:lumOff val="55000"/>
                  </a:schemeClr>
                </a:gs>
                <a:gs pos="100000">
                  <a:srgbClr val="0070C0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264309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9C35338-984B-6093-3C5E-1200B169F8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388FCE7-F07B-C7F8-621D-D3E8DECD87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F884037-10CB-73AE-B49E-ADD85D69FD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199A63A-1538-E7BD-F1ED-D224FCD044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48778-3720-4BCE-B934-BFA8FFA9C9E5}" type="datetimeFigureOut">
              <a:rPr lang="zh-CN" altLang="en-US" smtClean="0"/>
              <a:t>2023/4/30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B6EFE40-442E-D862-5CD7-8BEA7BC155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B9624B3-90B3-D836-ADC6-4A93374179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D8E70-E8C7-4F3E-B820-EABA286C3F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26520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7F99165-FE3A-C32B-1CD2-596E083544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19FC010-F504-B189-55C5-B83CE35823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1C9A0F5-DB41-1F89-D912-BB6BC1DBF5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F637D27-A161-13F0-5956-93C840239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348778-3720-4BCE-B934-BFA8FFA9C9E5}" type="datetimeFigureOut">
              <a:rPr lang="zh-CN" altLang="en-US" smtClean="0"/>
              <a:t>2023/4/30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D29E711-E786-31AD-9B3F-FBEDF6E7F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F39D3BC-E444-1600-F20F-A51D19A7F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FD8E70-E8C7-4F3E-B820-EABA286C3F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58615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DDD788E-7BAE-A58E-527D-5FB74DF73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8898E5C-948F-2CC6-2C54-877CA88BE0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0422681-A89F-9BA6-CAA0-0193846BA6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348778-3720-4BCE-B934-BFA8FFA9C9E5}" type="datetimeFigureOut">
              <a:rPr lang="zh-CN" altLang="en-US" smtClean="0"/>
              <a:t>2023/4/30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1744469-4AE0-806D-6DB0-1768A7A964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B50F96E-F0A5-F2E1-2464-19382E5043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FD8E70-E8C7-4F3E-B820-EABA286C3F6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0664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jp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BA50EB91-F7F5-115A-1A7A-A30E786CA3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54" t="16592" r="2035" b="16536"/>
          <a:stretch/>
        </p:blipFill>
        <p:spPr>
          <a:xfrm>
            <a:off x="9194991" y="1768476"/>
            <a:ext cx="2386501" cy="1660524"/>
          </a:xfrm>
          <a:prstGeom prst="rect">
            <a:avLst/>
          </a:prstGeom>
          <a:ln>
            <a:noFill/>
          </a:ln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332E77FA-0933-34C0-4DDD-7B3ECBAEB2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7603" y="1193798"/>
            <a:ext cx="2958432" cy="184211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3E240F58-702A-B33F-B222-F7D01A03FC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907" y="4414867"/>
            <a:ext cx="2958432" cy="184211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11" name="图片 10" descr="图示, 文本&#10;&#10;描述已自动生成">
            <a:extLst>
              <a:ext uri="{FF2B5EF4-FFF2-40B4-BE49-F238E27FC236}">
                <a16:creationId xmlns:a16="http://schemas.microsoft.com/office/drawing/2014/main" id="{2C0C30D7-AFB4-7C30-2A89-6482B1D432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800000">
            <a:off x="9194990" y="3656016"/>
            <a:ext cx="2386501" cy="1660524"/>
          </a:xfrm>
          <a:prstGeom prst="rect">
            <a:avLst/>
          </a:prstGeom>
        </p:spPr>
      </p:pic>
      <p:sp>
        <p:nvSpPr>
          <p:cNvPr id="19" name="文本框 18">
            <a:extLst>
              <a:ext uri="{FF2B5EF4-FFF2-40B4-BE49-F238E27FC236}">
                <a16:creationId xmlns:a16="http://schemas.microsoft.com/office/drawing/2014/main" id="{4A598B0E-B24A-1172-F94A-1C94841EEE7F}"/>
              </a:ext>
            </a:extLst>
          </p:cNvPr>
          <p:cNvSpPr txBox="1"/>
          <p:nvPr/>
        </p:nvSpPr>
        <p:spPr>
          <a:xfrm>
            <a:off x="9194990" y="5316541"/>
            <a:ext cx="2386501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600" cap="all" dirty="0"/>
              <a:t>INNOLUX p101kda-af2</a:t>
            </a:r>
            <a:endParaRPr lang="zh-CN" altLang="en-US" sz="1600" cap="all" dirty="0"/>
          </a:p>
        </p:txBody>
      </p:sp>
      <p:pic>
        <p:nvPicPr>
          <p:cNvPr id="23" name="图片 22">
            <a:extLst>
              <a:ext uri="{FF2B5EF4-FFF2-40B4-BE49-F238E27FC236}">
                <a16:creationId xmlns:a16="http://schemas.microsoft.com/office/drawing/2014/main" id="{BF742B70-812C-8FDD-47C7-F9B2721BECF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51038" y="1811154"/>
            <a:ext cx="5000625" cy="1514475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1AF66C61-6C28-3EEA-6500-0041E24637DB}"/>
              </a:ext>
            </a:extLst>
          </p:cNvPr>
          <p:cNvSpPr/>
          <p:nvPr/>
        </p:nvSpPr>
        <p:spPr>
          <a:xfrm>
            <a:off x="5431189" y="1218379"/>
            <a:ext cx="1587500" cy="7315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Type-C to MIPI</a:t>
            </a:r>
            <a:endParaRPr lang="zh-CN" altLang="en-US" dirty="0"/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E11FCF2D-2912-4B4D-1187-325119D5D69A}"/>
              </a:ext>
            </a:extLst>
          </p:cNvPr>
          <p:cNvSpPr txBox="1"/>
          <p:nvPr/>
        </p:nvSpPr>
        <p:spPr>
          <a:xfrm>
            <a:off x="2497098" y="144341"/>
            <a:ext cx="71978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/>
              <a:t>Type-C to MIPI converter solution diagram</a:t>
            </a:r>
            <a:endParaRPr lang="zh-CN" altLang="en-US" sz="2800" b="1" dirty="0"/>
          </a:p>
        </p:txBody>
      </p: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DAA0C387-0158-6403-4F9A-8C7472BF67E5}"/>
              </a:ext>
            </a:extLst>
          </p:cNvPr>
          <p:cNvCxnSpPr/>
          <p:nvPr/>
        </p:nvCxnSpPr>
        <p:spPr>
          <a:xfrm>
            <a:off x="0" y="833124"/>
            <a:ext cx="12192000" cy="0"/>
          </a:xfrm>
          <a:prstGeom prst="line">
            <a:avLst/>
          </a:prstGeom>
          <a:ln w="571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22000">
                  <a:schemeClr val="accent1">
                    <a:lumMod val="45000"/>
                    <a:lumOff val="55000"/>
                  </a:schemeClr>
                </a:gs>
                <a:gs pos="100000">
                  <a:srgbClr val="0070C0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>
            <a:extLst>
              <a:ext uri="{FF2B5EF4-FFF2-40B4-BE49-F238E27FC236}">
                <a16:creationId xmlns:a16="http://schemas.microsoft.com/office/drawing/2014/main" id="{9FE2F9E8-2B95-8D37-B1DF-E0FA972A8FED}"/>
              </a:ext>
            </a:extLst>
          </p:cNvPr>
          <p:cNvSpPr txBox="1"/>
          <p:nvPr/>
        </p:nvSpPr>
        <p:spPr>
          <a:xfrm>
            <a:off x="799108" y="6463768"/>
            <a:ext cx="13708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err="1"/>
              <a:t>Space&amp;Sea</a:t>
            </a:r>
            <a:r>
              <a:rPr lang="en-US" altLang="zh-CN" sz="1400" dirty="0"/>
              <a:t>, Inc</a:t>
            </a:r>
            <a:endParaRPr lang="zh-CN" altLang="en-US" sz="1400" dirty="0"/>
          </a:p>
        </p:txBody>
      </p: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C8B0B914-A493-7D85-63C5-DF529CFC8874}"/>
              </a:ext>
            </a:extLst>
          </p:cNvPr>
          <p:cNvCxnSpPr>
            <a:cxnSpLocks/>
            <a:endCxn id="29" idx="1"/>
          </p:cNvCxnSpPr>
          <p:nvPr/>
        </p:nvCxnSpPr>
        <p:spPr>
          <a:xfrm flipV="1">
            <a:off x="0" y="6617657"/>
            <a:ext cx="799108" cy="7623"/>
          </a:xfrm>
          <a:prstGeom prst="line">
            <a:avLst/>
          </a:prstGeom>
          <a:ln w="571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22000">
                  <a:schemeClr val="accent1">
                    <a:lumMod val="45000"/>
                    <a:lumOff val="55000"/>
                  </a:schemeClr>
                </a:gs>
                <a:gs pos="100000">
                  <a:srgbClr val="0070C0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EB0DD676-0815-20C9-D8AD-3994DFBE0367}"/>
              </a:ext>
            </a:extLst>
          </p:cNvPr>
          <p:cNvCxnSpPr>
            <a:cxnSpLocks/>
            <a:stCxn id="29" idx="3"/>
          </p:cNvCxnSpPr>
          <p:nvPr/>
        </p:nvCxnSpPr>
        <p:spPr>
          <a:xfrm>
            <a:off x="2169996" y="6617657"/>
            <a:ext cx="10022004" cy="0"/>
          </a:xfrm>
          <a:prstGeom prst="line">
            <a:avLst/>
          </a:prstGeom>
          <a:ln w="571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22000">
                  <a:schemeClr val="accent1">
                    <a:lumMod val="45000"/>
                    <a:lumOff val="55000"/>
                  </a:schemeClr>
                </a:gs>
                <a:gs pos="100000">
                  <a:srgbClr val="0070C0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6" name="图片 35">
            <a:extLst>
              <a:ext uri="{FF2B5EF4-FFF2-40B4-BE49-F238E27FC236}">
                <a16:creationId xmlns:a16="http://schemas.microsoft.com/office/drawing/2014/main" id="{DDF710DE-6DA7-69C9-0148-CD95048A58B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1026"/>
          <a:stretch/>
        </p:blipFill>
        <p:spPr>
          <a:xfrm>
            <a:off x="3810976" y="3181167"/>
            <a:ext cx="4953000" cy="1305111"/>
          </a:xfrm>
          <a:prstGeom prst="rect">
            <a:avLst/>
          </a:prstGeom>
        </p:spPr>
      </p:pic>
      <p:pic>
        <p:nvPicPr>
          <p:cNvPr id="37" name="图片 36">
            <a:extLst>
              <a:ext uri="{FF2B5EF4-FFF2-40B4-BE49-F238E27FC236}">
                <a16:creationId xmlns:a16="http://schemas.microsoft.com/office/drawing/2014/main" id="{FF86B08F-761F-C203-26A9-4FF4DE06D6F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0800000">
            <a:off x="4725376" y="5098421"/>
            <a:ext cx="3124200" cy="1238250"/>
          </a:xfrm>
          <a:prstGeom prst="rect">
            <a:avLst/>
          </a:prstGeom>
        </p:spPr>
      </p:pic>
      <p:sp>
        <p:nvSpPr>
          <p:cNvPr id="38" name="矩形 37">
            <a:extLst>
              <a:ext uri="{FF2B5EF4-FFF2-40B4-BE49-F238E27FC236}">
                <a16:creationId xmlns:a16="http://schemas.microsoft.com/office/drawing/2014/main" id="{97398BC0-C243-B33B-1DDD-78BBBAAE2B49}"/>
              </a:ext>
            </a:extLst>
          </p:cNvPr>
          <p:cNvSpPr/>
          <p:nvPr/>
        </p:nvSpPr>
        <p:spPr>
          <a:xfrm>
            <a:off x="5431189" y="4494000"/>
            <a:ext cx="1587500" cy="7315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Toshiba</a:t>
            </a:r>
          </a:p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781550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0C445986-04C8-CC4A-88BB-28B530B47B9A}"/>
              </a:ext>
            </a:extLst>
          </p:cNvPr>
          <p:cNvSpPr txBox="1"/>
          <p:nvPr/>
        </p:nvSpPr>
        <p:spPr>
          <a:xfrm>
            <a:off x="101600" y="183634"/>
            <a:ext cx="112014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dirty="0"/>
              <a:t>HDMI</a:t>
            </a:r>
            <a:r>
              <a:rPr lang="zh-CN" altLang="en-US" sz="2800" b="1" dirty="0"/>
              <a:t>：</a:t>
            </a:r>
            <a:r>
              <a:rPr lang="en-US" altLang="zh-CN" sz="2800" b="1" dirty="0"/>
              <a:t>(High Definition Multimedia Interface)</a:t>
            </a:r>
            <a:endParaRPr lang="zh-CN" altLang="en-US" sz="2800" b="1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804D8B5-446F-D529-9CB8-9EC7F9E178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00" y="1090612"/>
            <a:ext cx="6858000" cy="5057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39188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CBD08581-4FD7-A975-EB78-AC37ACF020DD}"/>
              </a:ext>
            </a:extLst>
          </p:cNvPr>
          <p:cNvSpPr txBox="1"/>
          <p:nvPr/>
        </p:nvSpPr>
        <p:spPr>
          <a:xfrm>
            <a:off x="177800" y="221734"/>
            <a:ext cx="61214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dirty="0"/>
              <a:t>RGB</a:t>
            </a:r>
            <a:endParaRPr lang="zh-CN" altLang="en-US" sz="2800" b="1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B6DB176-C746-3A10-CF49-904BCD62BF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800" y="932517"/>
            <a:ext cx="10064763" cy="5493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5081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F3060C83-F051-4F0E-ABAD-AA0DFC48B2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C98ABE-055B-441F-B07E-44F97F083C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-376156" y="-253670"/>
            <a:ext cx="1827638" cy="1376989"/>
          </a:xfrm>
          <a:custGeom>
            <a:avLst/>
            <a:gdLst>
              <a:gd name="connsiteX0" fmla="*/ 0 w 1827638"/>
              <a:gd name="connsiteY0" fmla="*/ 987379 h 1376989"/>
              <a:gd name="connsiteX1" fmla="*/ 987379 w 1827638"/>
              <a:gd name="connsiteY1" fmla="*/ 0 h 1376989"/>
              <a:gd name="connsiteX2" fmla="*/ 1827638 w 1827638"/>
              <a:gd name="connsiteY2" fmla="*/ 840260 h 1376989"/>
              <a:gd name="connsiteX3" fmla="*/ 1827638 w 1827638"/>
              <a:gd name="connsiteY3" fmla="*/ 1376989 h 1376989"/>
              <a:gd name="connsiteX4" fmla="*/ 0 w 1827638"/>
              <a:gd name="connsiteY4" fmla="*/ 1376989 h 13769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27638" h="1376989">
                <a:moveTo>
                  <a:pt x="0" y="987379"/>
                </a:moveTo>
                <a:lnTo>
                  <a:pt x="987379" y="0"/>
                </a:lnTo>
                <a:lnTo>
                  <a:pt x="1827638" y="840260"/>
                </a:lnTo>
                <a:lnTo>
                  <a:pt x="1827638" y="1376989"/>
                </a:lnTo>
                <a:lnTo>
                  <a:pt x="0" y="1376989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9FDB030-9B49-4CED-8CCD-4D9938238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891641" y="422146"/>
            <a:ext cx="645368" cy="645368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783CA14-24A1-485C-8B30-D6A5D87987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8900000" flipH="1">
            <a:off x="10043482" y="655140"/>
            <a:ext cx="687472" cy="687472"/>
          </a:xfrm>
          <a:prstGeom prst="rect">
            <a:avLst/>
          </a:pr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9A97C86A-04D6-40F7-AE84-31AB43E6A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9356643" y="0"/>
            <a:ext cx="2835357" cy="1480837"/>
          </a:xfrm>
          <a:custGeom>
            <a:avLst/>
            <a:gdLst>
              <a:gd name="connsiteX0" fmla="*/ 2835357 w 2835357"/>
              <a:gd name="connsiteY0" fmla="*/ 1480837 h 1480837"/>
              <a:gd name="connsiteX1" fmla="*/ 0 w 2835357"/>
              <a:gd name="connsiteY1" fmla="*/ 1480837 h 1480837"/>
              <a:gd name="connsiteX2" fmla="*/ 1552727 w 2835357"/>
              <a:gd name="connsiteY2" fmla="*/ 0 h 1480837"/>
              <a:gd name="connsiteX3" fmla="*/ 2835357 w 2835357"/>
              <a:gd name="connsiteY3" fmla="*/ 1223245 h 14808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35357" h="1480837">
                <a:moveTo>
                  <a:pt x="2835357" y="1480837"/>
                </a:moveTo>
                <a:lnTo>
                  <a:pt x="0" y="1480837"/>
                </a:lnTo>
                <a:lnTo>
                  <a:pt x="1552727" y="0"/>
                </a:lnTo>
                <a:lnTo>
                  <a:pt x="2835357" y="1223245"/>
                </a:lnTo>
                <a:close/>
              </a:path>
            </a:pathLst>
          </a:custGeom>
          <a:solidFill>
            <a:schemeClr val="accent4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9" name="Isosceles Triangle 18">
            <a:extLst>
              <a:ext uri="{FF2B5EF4-FFF2-40B4-BE49-F238E27FC236}">
                <a16:creationId xmlns:a16="http://schemas.microsoft.com/office/drawing/2014/main" id="{FF9F2414-84E8-453E-B1F3-389FDE8192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976344" y="6115501"/>
            <a:ext cx="1494513" cy="742499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C1C2706-24BD-B1F6-C9BD-D3E95A1300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130" y="1392771"/>
            <a:ext cx="6024146" cy="3012073"/>
          </a:xfrm>
          <a:prstGeom prst="rect">
            <a:avLst/>
          </a:prstGeom>
          <a:ln>
            <a:noFill/>
          </a:ln>
        </p:spPr>
      </p:pic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3ECA69A1-7536-43AC-85EF-C7106179F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604080" y="6453143"/>
            <a:ext cx="814903" cy="404857"/>
          </a:xfrm>
          <a:prstGeom prst="triangle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E5A5949-19AD-9F92-EDC1-A79EF5CA17C5}"/>
              </a:ext>
            </a:extLst>
          </p:cNvPr>
          <p:cNvSpPr txBox="1"/>
          <p:nvPr/>
        </p:nvSpPr>
        <p:spPr>
          <a:xfrm>
            <a:off x="799108" y="6463768"/>
            <a:ext cx="13708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err="1"/>
              <a:t>Space&amp;Sea</a:t>
            </a:r>
            <a:r>
              <a:rPr lang="en-US" altLang="zh-CN" sz="1400" dirty="0"/>
              <a:t>, Inc</a:t>
            </a:r>
            <a:endParaRPr lang="zh-CN" altLang="en-US" sz="1400" dirty="0"/>
          </a:p>
        </p:txBody>
      </p: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CA9DBD17-149D-9A69-22C4-7644A5D4E711}"/>
              </a:ext>
            </a:extLst>
          </p:cNvPr>
          <p:cNvCxnSpPr>
            <a:cxnSpLocks/>
            <a:endCxn id="6" idx="1"/>
          </p:cNvCxnSpPr>
          <p:nvPr/>
        </p:nvCxnSpPr>
        <p:spPr>
          <a:xfrm flipV="1">
            <a:off x="0" y="6617657"/>
            <a:ext cx="799108" cy="7623"/>
          </a:xfrm>
          <a:prstGeom prst="line">
            <a:avLst/>
          </a:prstGeom>
          <a:ln w="571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22000">
                  <a:schemeClr val="accent1">
                    <a:lumMod val="45000"/>
                    <a:lumOff val="55000"/>
                  </a:schemeClr>
                </a:gs>
                <a:gs pos="100000">
                  <a:srgbClr val="0070C0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>
            <a:extLst>
              <a:ext uri="{FF2B5EF4-FFF2-40B4-BE49-F238E27FC236}">
                <a16:creationId xmlns:a16="http://schemas.microsoft.com/office/drawing/2014/main" id="{9EE5241F-9CC1-C9C0-D405-0996FFA42943}"/>
              </a:ext>
            </a:extLst>
          </p:cNvPr>
          <p:cNvCxnSpPr>
            <a:cxnSpLocks/>
            <a:stCxn id="6" idx="3"/>
          </p:cNvCxnSpPr>
          <p:nvPr/>
        </p:nvCxnSpPr>
        <p:spPr>
          <a:xfrm>
            <a:off x="2169996" y="6617657"/>
            <a:ext cx="10022004" cy="0"/>
          </a:xfrm>
          <a:prstGeom prst="line">
            <a:avLst/>
          </a:prstGeom>
          <a:ln w="571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22000">
                  <a:schemeClr val="accent1">
                    <a:lumMod val="45000"/>
                    <a:lumOff val="55000"/>
                  </a:schemeClr>
                </a:gs>
                <a:gs pos="100000">
                  <a:srgbClr val="0070C0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矩形 9">
            <a:extLst>
              <a:ext uri="{FF2B5EF4-FFF2-40B4-BE49-F238E27FC236}">
                <a16:creationId xmlns:a16="http://schemas.microsoft.com/office/drawing/2014/main" id="{7F954C51-C8AE-CDF2-65D9-5CCE66E152CC}"/>
              </a:ext>
            </a:extLst>
          </p:cNvPr>
          <p:cNvSpPr/>
          <p:nvPr/>
        </p:nvSpPr>
        <p:spPr>
          <a:xfrm>
            <a:off x="74496" y="3712518"/>
            <a:ext cx="2668704" cy="22701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DEC2D9FE-D965-BCFA-585C-DF98335032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6389" y="1319791"/>
            <a:ext cx="5553498" cy="3265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35220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>
            <a:extLst>
              <a:ext uri="{FF2B5EF4-FFF2-40B4-BE49-F238E27FC236}">
                <a16:creationId xmlns:a16="http://schemas.microsoft.com/office/drawing/2014/main" id="{94224614-1239-F6D2-4793-97BA45D4623E}"/>
              </a:ext>
            </a:extLst>
          </p:cNvPr>
          <p:cNvCxnSpPr/>
          <p:nvPr/>
        </p:nvCxnSpPr>
        <p:spPr>
          <a:xfrm>
            <a:off x="0" y="833124"/>
            <a:ext cx="12192000" cy="0"/>
          </a:xfrm>
          <a:prstGeom prst="line">
            <a:avLst/>
          </a:prstGeom>
          <a:ln w="571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22000">
                  <a:schemeClr val="accent1">
                    <a:lumMod val="45000"/>
                    <a:lumOff val="55000"/>
                  </a:schemeClr>
                </a:gs>
                <a:gs pos="100000">
                  <a:srgbClr val="0070C0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>
            <a:extLst>
              <a:ext uri="{FF2B5EF4-FFF2-40B4-BE49-F238E27FC236}">
                <a16:creationId xmlns:a16="http://schemas.microsoft.com/office/drawing/2014/main" id="{CB62A808-4747-4317-238E-C79C3A1CC72B}"/>
              </a:ext>
            </a:extLst>
          </p:cNvPr>
          <p:cNvSpPr txBox="1"/>
          <p:nvPr/>
        </p:nvSpPr>
        <p:spPr>
          <a:xfrm>
            <a:off x="799108" y="6463768"/>
            <a:ext cx="13708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 err="1"/>
              <a:t>Space&amp;Sea</a:t>
            </a:r>
            <a:r>
              <a:rPr lang="en-US" altLang="zh-CN" sz="1400" dirty="0"/>
              <a:t>, Inc</a:t>
            </a:r>
            <a:endParaRPr lang="zh-CN" altLang="en-US" sz="1400" dirty="0"/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A4451285-DA11-E673-E5F2-B5C63393CA9B}"/>
              </a:ext>
            </a:extLst>
          </p:cNvPr>
          <p:cNvCxnSpPr>
            <a:cxnSpLocks/>
            <a:endCxn id="5" idx="1"/>
          </p:cNvCxnSpPr>
          <p:nvPr/>
        </p:nvCxnSpPr>
        <p:spPr>
          <a:xfrm flipV="1">
            <a:off x="0" y="6617657"/>
            <a:ext cx="799108" cy="7623"/>
          </a:xfrm>
          <a:prstGeom prst="line">
            <a:avLst/>
          </a:prstGeom>
          <a:ln w="571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22000">
                  <a:schemeClr val="accent1">
                    <a:lumMod val="45000"/>
                    <a:lumOff val="55000"/>
                  </a:schemeClr>
                </a:gs>
                <a:gs pos="100000">
                  <a:srgbClr val="0070C0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40AE6C3D-940E-5A25-A44B-C7C0F478F491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2169996" y="6617657"/>
            <a:ext cx="10022004" cy="0"/>
          </a:xfrm>
          <a:prstGeom prst="line">
            <a:avLst/>
          </a:prstGeom>
          <a:ln w="5715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22000">
                  <a:schemeClr val="accent1">
                    <a:lumMod val="45000"/>
                    <a:lumOff val="55000"/>
                  </a:schemeClr>
                </a:gs>
                <a:gs pos="100000">
                  <a:srgbClr val="0070C0"/>
                </a:gs>
              </a:gsLst>
              <a:lin ang="108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>
            <a:extLst>
              <a:ext uri="{FF2B5EF4-FFF2-40B4-BE49-F238E27FC236}">
                <a16:creationId xmlns:a16="http://schemas.microsoft.com/office/drawing/2014/main" id="{55610006-CA12-4075-7361-4DF87315D4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124" y="987014"/>
            <a:ext cx="11356976" cy="5555340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105395FA-C5E6-9E93-6275-0DFCF46EDFFB}"/>
              </a:ext>
            </a:extLst>
          </p:cNvPr>
          <p:cNvSpPr txBox="1"/>
          <p:nvPr/>
        </p:nvSpPr>
        <p:spPr>
          <a:xfrm>
            <a:off x="399554" y="208243"/>
            <a:ext cx="75103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/>
              <a:t>Toshiba Interface Lineup - Display Bridge ICs</a:t>
            </a:r>
            <a:endParaRPr lang="zh-CN" altLang="en-US" sz="2800" b="1" dirty="0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4A55EF36-3E52-3FB1-7F7A-7B27314E1969}"/>
              </a:ext>
            </a:extLst>
          </p:cNvPr>
          <p:cNvSpPr/>
          <p:nvPr/>
        </p:nvSpPr>
        <p:spPr>
          <a:xfrm>
            <a:off x="799108" y="4096139"/>
            <a:ext cx="11049992" cy="587828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17456679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3D47E6D4-FF99-955E-18CA-B53BC1BB51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5313" y="935018"/>
            <a:ext cx="10745788" cy="5540394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C43247D1-B716-3C45-F56B-60620C90B147}"/>
              </a:ext>
            </a:extLst>
          </p:cNvPr>
          <p:cNvSpPr txBox="1"/>
          <p:nvPr/>
        </p:nvSpPr>
        <p:spPr>
          <a:xfrm>
            <a:off x="482600" y="197922"/>
            <a:ext cx="80137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dirty="0"/>
              <a:t>Toshiba DisplayPort™ interface bridge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94F8F98D-C927-7FB3-E5E2-538D4546A136}"/>
              </a:ext>
            </a:extLst>
          </p:cNvPr>
          <p:cNvSpPr/>
          <p:nvPr/>
        </p:nvSpPr>
        <p:spPr>
          <a:xfrm>
            <a:off x="9131300" y="935018"/>
            <a:ext cx="2362200" cy="5262582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38572812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CD361DE6-E09B-CD23-AA9A-9FF2430B06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8500" y="1117600"/>
            <a:ext cx="7531949" cy="5003172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2029EA77-4685-81FC-5239-364C99D7EC11}"/>
              </a:ext>
            </a:extLst>
          </p:cNvPr>
          <p:cNvSpPr txBox="1"/>
          <p:nvPr/>
        </p:nvSpPr>
        <p:spPr>
          <a:xfrm>
            <a:off x="279400" y="915331"/>
            <a:ext cx="4229100" cy="563231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近年来随着</a:t>
            </a:r>
            <a:r>
              <a:rPr lang="en-US" altLang="zh-CN" dirty="0"/>
              <a:t>USB Type-C</a:t>
            </a:r>
            <a:r>
              <a:rPr lang="zh-CN" altLang="en-US" dirty="0"/>
              <a:t>接口的流行和普及，</a:t>
            </a:r>
            <a:r>
              <a:rPr lang="en-US" altLang="zh-CN" dirty="0"/>
              <a:t>USB Type-C</a:t>
            </a:r>
            <a:r>
              <a:rPr lang="zh-CN" altLang="en-US" dirty="0"/>
              <a:t>接口在智能手机和笔记本电脑等设备上几乎成为了标配。越来越多的便携显示器采用了</a:t>
            </a:r>
            <a:r>
              <a:rPr lang="en-US" altLang="zh-CN" dirty="0"/>
              <a:t>USB TYPE-C</a:t>
            </a:r>
            <a:r>
              <a:rPr lang="zh-CN" altLang="en-US" dirty="0"/>
              <a:t>接口来支持手机和笔记本电脑的扩展投屏。现在分享一种</a:t>
            </a:r>
            <a:r>
              <a:rPr lang="en-US" altLang="zh-CN" dirty="0"/>
              <a:t>1080P/2K </a:t>
            </a:r>
            <a:r>
              <a:rPr lang="zh-CN" altLang="en-US" dirty="0"/>
              <a:t>双</a:t>
            </a:r>
            <a:r>
              <a:rPr lang="en-US" altLang="zh-CN" dirty="0"/>
              <a:t>USB Type-C</a:t>
            </a:r>
            <a:r>
              <a:rPr lang="zh-CN" altLang="en-US" dirty="0"/>
              <a:t>接口盲插便携显示器解决方案</a:t>
            </a:r>
            <a:r>
              <a:rPr lang="en-US" altLang="zh-CN" dirty="0"/>
              <a:t>, </a:t>
            </a:r>
            <a:r>
              <a:rPr lang="en-US" altLang="zh-CN" b="1" dirty="0">
                <a:solidFill>
                  <a:srgbClr val="FF0000"/>
                </a:solidFill>
              </a:rPr>
              <a:t>LDR6282A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本方案适用于双</a:t>
            </a:r>
            <a:r>
              <a:rPr lang="en-US" altLang="zh-CN" dirty="0"/>
              <a:t>USB Type-C</a:t>
            </a:r>
            <a:r>
              <a:rPr lang="zh-CN" altLang="en-US" dirty="0"/>
              <a:t>接口的便携显示器项目。其中两个</a:t>
            </a:r>
            <a:r>
              <a:rPr lang="en-US" altLang="zh-CN" dirty="0"/>
              <a:t>USB Type-C</a:t>
            </a:r>
            <a:r>
              <a:rPr lang="zh-CN" altLang="en-US" dirty="0"/>
              <a:t>接口在功能上是对等的，它们既可以接适配器，也可以接投屏设备，但同一时刻，系统只能接一个适配器和一个投屏设备，不考虑同时接两个适配器和两个投屏设备的非常规情况。由于两个</a:t>
            </a:r>
            <a:r>
              <a:rPr lang="en-US" altLang="zh-CN" dirty="0"/>
              <a:t>C</a:t>
            </a:r>
            <a:r>
              <a:rPr lang="zh-CN" altLang="en-US" dirty="0"/>
              <a:t>口的电压是一样的，且由投屏设备请求决定，所以系统输入功率会根据所接的设备不同而不同，因此本方案非常适用于普通功率的显示器和转接器，如</a:t>
            </a:r>
            <a:r>
              <a:rPr lang="en-US" altLang="zh-CN" dirty="0"/>
              <a:t>1080P</a:t>
            </a:r>
            <a:r>
              <a:rPr lang="zh-CN" altLang="en-US" dirty="0"/>
              <a:t>、</a:t>
            </a:r>
            <a:r>
              <a:rPr lang="en-US" altLang="zh-CN" dirty="0"/>
              <a:t>2K</a:t>
            </a:r>
            <a:r>
              <a:rPr lang="zh-CN" altLang="en-US" dirty="0"/>
              <a:t>分辨率等功率要求一般的便携显示器。</a:t>
            </a:r>
            <a:r>
              <a:rPr lang="en-US" altLang="zh-CN" dirty="0"/>
              <a:t>LDR6282A</a:t>
            </a:r>
            <a:r>
              <a:rPr lang="zh-CN" altLang="en-US" dirty="0"/>
              <a:t>功能框图</a:t>
            </a:r>
            <a:r>
              <a:rPr lang="en-US" altLang="zh-CN" dirty="0"/>
              <a:t>:</a:t>
            </a:r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47933ED-9841-D0F1-DDF2-9A1023E7888E}"/>
              </a:ext>
            </a:extLst>
          </p:cNvPr>
          <p:cNvSpPr txBox="1"/>
          <p:nvPr/>
        </p:nvSpPr>
        <p:spPr>
          <a:xfrm>
            <a:off x="482600" y="197922"/>
            <a:ext cx="80137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b="1" dirty="0"/>
              <a:t>乐得瑞方案 </a:t>
            </a:r>
            <a:r>
              <a:rPr lang="en-US" altLang="zh-CN" sz="2800" b="1" dirty="0"/>
              <a:t>– LDR6282A</a:t>
            </a:r>
          </a:p>
        </p:txBody>
      </p:sp>
    </p:spTree>
    <p:extLst>
      <p:ext uri="{BB962C8B-B14F-4D97-AF65-F5344CB8AC3E}">
        <p14:creationId xmlns:p14="http://schemas.microsoft.com/office/powerpoint/2010/main" val="16924845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>
            <a:extLst>
              <a:ext uri="{FF2B5EF4-FFF2-40B4-BE49-F238E27FC236}">
                <a16:creationId xmlns:a16="http://schemas.microsoft.com/office/drawing/2014/main" id="{B1A26E12-62B1-0872-B4F3-DB21360D12F4}"/>
              </a:ext>
            </a:extLst>
          </p:cNvPr>
          <p:cNvSpPr txBox="1"/>
          <p:nvPr/>
        </p:nvSpPr>
        <p:spPr>
          <a:xfrm>
            <a:off x="190500" y="138113"/>
            <a:ext cx="11811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dirty="0"/>
              <a:t>LDR6282A</a:t>
            </a:r>
            <a:r>
              <a:rPr lang="zh-CN" altLang="en-US" sz="2800" b="1" dirty="0"/>
              <a:t>部分电路如下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73E9B90A-1E24-0D34-9690-2CB43B09C7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57587" y="927100"/>
            <a:ext cx="8301427" cy="5665787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01C06B70-BD00-4EBE-FFFB-838B96FC96FD}"/>
              </a:ext>
            </a:extLst>
          </p:cNvPr>
          <p:cNvSpPr txBox="1"/>
          <p:nvPr/>
        </p:nvSpPr>
        <p:spPr>
          <a:xfrm>
            <a:off x="101600" y="927100"/>
            <a:ext cx="3455987" cy="50783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/>
              <a:t>1080P/2K </a:t>
            </a:r>
            <a:r>
              <a:rPr lang="zh-CN" altLang="en-US" dirty="0"/>
              <a:t>双</a:t>
            </a:r>
            <a:r>
              <a:rPr lang="en-US" altLang="zh-CN" dirty="0"/>
              <a:t>USB Type-C</a:t>
            </a:r>
            <a:r>
              <a:rPr lang="zh-CN" altLang="en-US" dirty="0"/>
              <a:t>接口盲插便携显示器解决方案</a:t>
            </a:r>
          </a:p>
          <a:p>
            <a:endParaRPr lang="en-US" altLang="zh-CN" dirty="0"/>
          </a:p>
          <a:p>
            <a:r>
              <a:rPr lang="zh-CN" altLang="en-US" dirty="0"/>
              <a:t>通过以上电路可看出，</a:t>
            </a:r>
            <a:r>
              <a:rPr lang="en-US" altLang="zh-CN" dirty="0"/>
              <a:t>LDR6282A</a:t>
            </a:r>
            <a:r>
              <a:rPr lang="zh-CN" altLang="en-US" dirty="0"/>
              <a:t>还能支持</a:t>
            </a:r>
            <a:r>
              <a:rPr lang="en-US" altLang="zh-CN" dirty="0"/>
              <a:t>I2C</a:t>
            </a:r>
            <a:r>
              <a:rPr lang="zh-CN" altLang="en-US" dirty="0"/>
              <a:t>接口，与电脑上位机、手机</a:t>
            </a:r>
            <a:r>
              <a:rPr lang="en-US" altLang="zh-CN" dirty="0"/>
              <a:t>APP</a:t>
            </a:r>
            <a:r>
              <a:rPr lang="zh-CN" altLang="en-US" dirty="0"/>
              <a:t>以及其他</a:t>
            </a:r>
            <a:r>
              <a:rPr lang="en-US" altLang="zh-CN" dirty="0"/>
              <a:t>MCU</a:t>
            </a:r>
            <a:r>
              <a:rPr lang="zh-CN" altLang="en-US" dirty="0"/>
              <a:t>通信，通过指令，</a:t>
            </a:r>
            <a:r>
              <a:rPr lang="en-US" altLang="zh-CN" dirty="0"/>
              <a:t>MCU</a:t>
            </a:r>
            <a:r>
              <a:rPr lang="zh-CN" altLang="en-US" dirty="0"/>
              <a:t>等可以实现对</a:t>
            </a:r>
            <a:r>
              <a:rPr lang="en-US" altLang="zh-CN" dirty="0"/>
              <a:t>LDR6282A</a:t>
            </a:r>
            <a:r>
              <a:rPr lang="zh-CN" altLang="en-US" dirty="0"/>
              <a:t>芯片实现功能配置。</a:t>
            </a:r>
            <a:r>
              <a:rPr lang="en-US" altLang="zh-CN" dirty="0"/>
              <a:t>LDR6282A</a:t>
            </a:r>
            <a:r>
              <a:rPr lang="zh-CN" altLang="en-US" dirty="0"/>
              <a:t>与</a:t>
            </a:r>
            <a:r>
              <a:rPr lang="en-US" altLang="zh-CN" dirty="0"/>
              <a:t>MCU</a:t>
            </a:r>
            <a:r>
              <a:rPr lang="zh-CN" altLang="en-US" dirty="0"/>
              <a:t>的通信接口采用的是</a:t>
            </a:r>
            <a:r>
              <a:rPr lang="en-US" altLang="zh-CN" dirty="0"/>
              <a:t>I2C</a:t>
            </a:r>
            <a:r>
              <a:rPr lang="zh-CN" altLang="en-US" dirty="0"/>
              <a:t>接口，总共包含三根线，分别是数据线</a:t>
            </a:r>
            <a:r>
              <a:rPr lang="en-US" altLang="zh-CN" dirty="0"/>
              <a:t>SDA</a:t>
            </a:r>
            <a:r>
              <a:rPr lang="zh-CN" altLang="en-US" dirty="0"/>
              <a:t>、时钟线</a:t>
            </a:r>
            <a:r>
              <a:rPr lang="en-US" altLang="zh-CN" dirty="0"/>
              <a:t>SCL</a:t>
            </a:r>
            <a:r>
              <a:rPr lang="zh-CN" altLang="en-US" dirty="0"/>
              <a:t>和中断线</a:t>
            </a:r>
            <a:r>
              <a:rPr lang="en-US" altLang="zh-CN" dirty="0"/>
              <a:t>INT</a:t>
            </a:r>
            <a:r>
              <a:rPr lang="zh-CN" altLang="en-US" dirty="0"/>
              <a:t>（引脚不足，可省略）。</a:t>
            </a:r>
            <a:r>
              <a:rPr lang="en-US" altLang="zh-CN" dirty="0"/>
              <a:t>LDR6282A</a:t>
            </a:r>
            <a:r>
              <a:rPr lang="zh-CN" altLang="en-US" dirty="0"/>
              <a:t>芯片在通信过程中，是作为</a:t>
            </a:r>
            <a:r>
              <a:rPr lang="en-US" altLang="zh-CN" dirty="0"/>
              <a:t>I2C</a:t>
            </a:r>
            <a:r>
              <a:rPr lang="zh-CN" altLang="en-US" dirty="0"/>
              <a:t>从机进行的。能支持</a:t>
            </a:r>
            <a:r>
              <a:rPr lang="en-US" altLang="zh-CN" dirty="0"/>
              <a:t>I2C</a:t>
            </a:r>
            <a:r>
              <a:rPr lang="zh-CN" altLang="en-US" dirty="0"/>
              <a:t>接口通讯的</a:t>
            </a:r>
            <a:r>
              <a:rPr lang="en-US" altLang="zh-CN" dirty="0"/>
              <a:t>1080P/2K </a:t>
            </a:r>
            <a:r>
              <a:rPr lang="zh-CN" altLang="en-US" dirty="0"/>
              <a:t>双</a:t>
            </a:r>
            <a:r>
              <a:rPr lang="en-US" altLang="zh-CN" dirty="0"/>
              <a:t>USB Type-C</a:t>
            </a:r>
            <a:r>
              <a:rPr lang="zh-CN" altLang="en-US" dirty="0"/>
              <a:t>接口盲插便携显示器解决方案，使用起来更简单，方便。</a:t>
            </a:r>
          </a:p>
        </p:txBody>
      </p:sp>
    </p:spTree>
    <p:extLst>
      <p:ext uri="{BB962C8B-B14F-4D97-AF65-F5344CB8AC3E}">
        <p14:creationId xmlns:p14="http://schemas.microsoft.com/office/powerpoint/2010/main" val="23812639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45398F9-4130-DBBD-0833-BFBA8CB975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855" y="2324098"/>
            <a:ext cx="5075621" cy="3679825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9B2C9A95-8D2A-87AF-7F1F-5EE603FC4A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2100" y="2324098"/>
            <a:ext cx="4843645" cy="3679825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98BA48D9-E262-B061-4231-B4623AC138C0}"/>
              </a:ext>
            </a:extLst>
          </p:cNvPr>
          <p:cNvSpPr txBox="1"/>
          <p:nvPr/>
        </p:nvSpPr>
        <p:spPr>
          <a:xfrm>
            <a:off x="314126" y="961936"/>
            <a:ext cx="1134447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/>
              <a:t>LVDS</a:t>
            </a:r>
            <a:r>
              <a:rPr lang="zh-CN" altLang="en-US" sz="2000" dirty="0"/>
              <a:t>字面意思低压差分信号，在很多场景都有应用，本文只讨论显示接口上的</a:t>
            </a:r>
            <a:r>
              <a:rPr lang="en-US" altLang="zh-CN" sz="2000" dirty="0"/>
              <a:t>LVDS</a:t>
            </a:r>
            <a:r>
              <a:rPr lang="zh-CN" altLang="en-US" sz="2000" dirty="0"/>
              <a:t>。</a:t>
            </a:r>
            <a:endParaRPr lang="en-US" altLang="zh-C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/>
              <a:t>LVDS</a:t>
            </a:r>
            <a:r>
              <a:rPr lang="zh-CN" altLang="en-US" sz="2000" dirty="0"/>
              <a:t>只能传输数据。</a:t>
            </a:r>
            <a:endParaRPr lang="en-US" altLang="zh-CN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sz="2000" dirty="0"/>
              <a:t>下图是一个</a:t>
            </a:r>
            <a:r>
              <a:rPr lang="en-US" altLang="zh-CN" sz="2000" dirty="0"/>
              <a:t>LVDS</a:t>
            </a:r>
            <a:r>
              <a:rPr lang="zh-CN" altLang="en-US" sz="2000" dirty="0"/>
              <a:t>液晶的接口原理图，从中可以看到</a:t>
            </a:r>
            <a:r>
              <a:rPr lang="en-US" altLang="zh-CN" sz="2000" dirty="0"/>
              <a:t>LVDS</a:t>
            </a:r>
            <a:r>
              <a:rPr lang="zh-CN" altLang="en-US" sz="2000" dirty="0"/>
              <a:t>主要是</a:t>
            </a:r>
            <a:r>
              <a:rPr lang="en-US" altLang="zh-CN" sz="2000" dirty="0"/>
              <a:t>4</a:t>
            </a:r>
            <a:r>
              <a:rPr lang="zh-CN" altLang="en-US" sz="2000" dirty="0"/>
              <a:t>个数据差分对</a:t>
            </a:r>
            <a:r>
              <a:rPr lang="en-US" altLang="zh-CN" sz="2000" dirty="0"/>
              <a:t>+1</a:t>
            </a:r>
            <a:r>
              <a:rPr lang="zh-CN" altLang="en-US" sz="2000" dirty="0"/>
              <a:t>个</a:t>
            </a:r>
            <a:r>
              <a:rPr lang="en-US" altLang="zh-CN" sz="2000" dirty="0"/>
              <a:t>CLK</a:t>
            </a:r>
            <a:r>
              <a:rPr lang="zh-CN" altLang="en-US" sz="2000" dirty="0"/>
              <a:t>差分对。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ED3BB1DE-8EFB-2FF0-0195-04393EB23B21}"/>
              </a:ext>
            </a:extLst>
          </p:cNvPr>
          <p:cNvSpPr txBox="1"/>
          <p:nvPr/>
        </p:nvSpPr>
        <p:spPr>
          <a:xfrm>
            <a:off x="30964" y="234689"/>
            <a:ext cx="10802135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dirty="0"/>
              <a:t>LVDS</a:t>
            </a:r>
            <a:r>
              <a:rPr lang="zh-CN" altLang="en-US" sz="2800" b="1" dirty="0"/>
              <a:t>：（</a:t>
            </a:r>
            <a:r>
              <a:rPr lang="en-US" altLang="zh-CN" sz="2800" b="1" dirty="0"/>
              <a:t>Low-voltage differential signaling</a:t>
            </a:r>
            <a:r>
              <a:rPr lang="zh-CN" altLang="en-US" sz="2800" b="1" dirty="0"/>
              <a:t>）</a:t>
            </a:r>
          </a:p>
        </p:txBody>
      </p:sp>
    </p:spTree>
    <p:extLst>
      <p:ext uri="{BB962C8B-B14F-4D97-AF65-F5344CB8AC3E}">
        <p14:creationId xmlns:p14="http://schemas.microsoft.com/office/powerpoint/2010/main" val="34342338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>
            <a:extLst>
              <a:ext uri="{FF2B5EF4-FFF2-40B4-BE49-F238E27FC236}">
                <a16:creationId xmlns:a16="http://schemas.microsoft.com/office/drawing/2014/main" id="{1265B7B7-DE08-6AA5-FBF2-6722837E7D31}"/>
              </a:ext>
            </a:extLst>
          </p:cNvPr>
          <p:cNvSpPr txBox="1"/>
          <p:nvPr/>
        </p:nvSpPr>
        <p:spPr>
          <a:xfrm>
            <a:off x="215900" y="234434"/>
            <a:ext cx="119761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dirty="0"/>
              <a:t>MIPI</a:t>
            </a:r>
            <a:r>
              <a:rPr lang="zh-CN" altLang="en-US" sz="2800" b="1" dirty="0"/>
              <a:t>：（</a:t>
            </a:r>
            <a:r>
              <a:rPr lang="en-US" altLang="zh-CN" sz="2800" b="1" dirty="0"/>
              <a:t>Mobile Industry Processor Interface</a:t>
            </a:r>
            <a:r>
              <a:rPr lang="zh-CN" altLang="en-US" sz="2800" b="1" dirty="0"/>
              <a:t>）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EDC236A-01D7-A78D-D799-67A6209AF4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0838" y="3613141"/>
            <a:ext cx="5012134" cy="244341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FE80E6B-581A-5031-3470-6E7CBA7237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9028" y="3613142"/>
            <a:ext cx="5012134" cy="2443415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24AC6258-33A2-4F8F-5903-C7861F8B396F}"/>
              </a:ext>
            </a:extLst>
          </p:cNvPr>
          <p:cNvSpPr txBox="1"/>
          <p:nvPr/>
        </p:nvSpPr>
        <p:spPr>
          <a:xfrm>
            <a:off x="350838" y="936536"/>
            <a:ext cx="11490324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err="1"/>
              <a:t>Mipi</a:t>
            </a:r>
            <a:r>
              <a:rPr lang="zh-CN" altLang="en-US" dirty="0"/>
              <a:t>联盟官网：</a:t>
            </a:r>
            <a:r>
              <a:rPr lang="en-US" altLang="zh-CN" dirty="0"/>
              <a:t>https://www.mipi.org/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由几组低压差分信号组成，有数据通道和</a:t>
            </a:r>
            <a:r>
              <a:rPr lang="en-US" altLang="zh-CN" dirty="0"/>
              <a:t>CLK</a:t>
            </a:r>
            <a:r>
              <a:rPr lang="zh-CN" altLang="en-US" dirty="0"/>
              <a:t>通道。它和</a:t>
            </a:r>
            <a:r>
              <a:rPr lang="en-US" altLang="zh-CN" dirty="0"/>
              <a:t>LVDS</a:t>
            </a:r>
            <a:r>
              <a:rPr lang="zh-CN" altLang="en-US" dirty="0"/>
              <a:t>最大的不同，除了传输数据，也可以传输指令。</a:t>
            </a:r>
            <a:r>
              <a:rPr lang="en-US" altLang="zh-CN" dirty="0"/>
              <a:t>MIPI</a:t>
            </a:r>
            <a:r>
              <a:rPr lang="zh-CN" altLang="en-US" dirty="0"/>
              <a:t>方式是目前手机方案里最常用的</a:t>
            </a:r>
            <a:r>
              <a:rPr lang="en-US" altLang="zh-CN" dirty="0"/>
              <a:t>DSI</a:t>
            </a:r>
            <a:r>
              <a:rPr lang="zh-CN" altLang="en-US" dirty="0"/>
              <a:t>接口方式。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 err="1"/>
              <a:t>Mipi</a:t>
            </a:r>
            <a:r>
              <a:rPr lang="zh-CN" altLang="en-US" dirty="0"/>
              <a:t>数据差分对的典型波形：</a:t>
            </a:r>
            <a:r>
              <a:rPr lang="en-US" altLang="zh-CN" dirty="0" err="1"/>
              <a:t>mipi</a:t>
            </a:r>
            <a:r>
              <a:rPr lang="zh-CN" altLang="en-US" dirty="0"/>
              <a:t>数据差分对是分时</a:t>
            </a:r>
            <a:r>
              <a:rPr lang="en-US" altLang="zh-CN" dirty="0"/>
              <a:t>2</a:t>
            </a:r>
            <a:r>
              <a:rPr lang="zh-CN" altLang="en-US" dirty="0"/>
              <a:t>种电平，幅值大的电平主要是指令传输，幅值小的是视频数据传输。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由于</a:t>
            </a:r>
            <a:r>
              <a:rPr lang="en-US" altLang="zh-CN" dirty="0"/>
              <a:t>MIPI</a:t>
            </a:r>
            <a:r>
              <a:rPr lang="zh-CN" altLang="en-US" dirty="0"/>
              <a:t>引入了指令，控制和数据传输在同一差分对上分时进行，比</a:t>
            </a:r>
            <a:r>
              <a:rPr lang="en-US" altLang="zh-CN" dirty="0"/>
              <a:t>LVDS</a:t>
            </a:r>
            <a:r>
              <a:rPr lang="zh-CN" altLang="en-US" dirty="0"/>
              <a:t>更复杂，关于接口协议、时序分析，我看过一篇文章不错，分享出来：</a:t>
            </a:r>
            <a:r>
              <a:rPr lang="en-US" altLang="zh-CN" dirty="0"/>
              <a:t>https://www.twblogs.net/a/5ef6a360d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D7191541-14A0-F400-064E-F04428E7AF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26500" y="55552"/>
            <a:ext cx="613654" cy="613654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5299154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11D194A-DB00-1A0B-1856-7803130108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0" y="1899920"/>
            <a:ext cx="5257800" cy="344678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A6E09D8B-47FA-2A39-4950-184FEE0E1494}"/>
              </a:ext>
            </a:extLst>
          </p:cNvPr>
          <p:cNvSpPr txBox="1"/>
          <p:nvPr/>
        </p:nvSpPr>
        <p:spPr>
          <a:xfrm>
            <a:off x="5600700" y="1049635"/>
            <a:ext cx="61214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 err="1"/>
              <a:t>eDP</a:t>
            </a:r>
            <a:r>
              <a:rPr lang="zh-CN" altLang="en-US" dirty="0"/>
              <a:t>是</a:t>
            </a:r>
            <a:r>
              <a:rPr lang="en-US" altLang="zh-CN" dirty="0"/>
              <a:t>DP</a:t>
            </a:r>
            <a:r>
              <a:rPr lang="zh-CN" altLang="en-US" dirty="0"/>
              <a:t>接口的衍生版本，应用于电路板与</a:t>
            </a:r>
            <a:r>
              <a:rPr lang="en-US" altLang="zh-CN" dirty="0"/>
              <a:t>LCD</a:t>
            </a:r>
            <a:r>
              <a:rPr lang="zh-CN" altLang="en-US" dirty="0"/>
              <a:t>的驱动大都采用</a:t>
            </a:r>
            <a:r>
              <a:rPr lang="en-US" altLang="zh-CN" dirty="0" err="1"/>
              <a:t>eDP</a:t>
            </a:r>
            <a:r>
              <a:rPr lang="zh-CN" altLang="en-US" dirty="0"/>
              <a:t>方式，所以这里不讨论</a:t>
            </a:r>
            <a:r>
              <a:rPr lang="en-US" altLang="zh-CN" dirty="0"/>
              <a:t>DP</a:t>
            </a:r>
            <a:r>
              <a:rPr lang="zh-CN" altLang="en-US" dirty="0"/>
              <a:t>方式。以</a:t>
            </a:r>
            <a:r>
              <a:rPr lang="en-US" altLang="zh-CN" dirty="0" err="1"/>
              <a:t>edp</a:t>
            </a:r>
            <a:r>
              <a:rPr lang="zh-CN" altLang="en-US" dirty="0"/>
              <a:t>接口的一款</a:t>
            </a:r>
            <a:r>
              <a:rPr lang="en-US" altLang="zh-CN" dirty="0"/>
              <a:t>LCD</a:t>
            </a:r>
            <a:r>
              <a:rPr lang="zh-CN" altLang="en-US" dirty="0"/>
              <a:t>为例，来看它的信号定义：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FB67BA4-AB61-8290-4CE7-F935406D0507}"/>
              </a:ext>
            </a:extLst>
          </p:cNvPr>
          <p:cNvSpPr txBox="1"/>
          <p:nvPr/>
        </p:nvSpPr>
        <p:spPr>
          <a:xfrm>
            <a:off x="5600700" y="2297907"/>
            <a:ext cx="61214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dirty="0" err="1"/>
              <a:t>eDP</a:t>
            </a:r>
            <a:r>
              <a:rPr lang="zh-CN" altLang="en-US" dirty="0"/>
              <a:t>的</a:t>
            </a:r>
            <a:r>
              <a:rPr lang="en-US" altLang="zh-CN" dirty="0"/>
              <a:t>pinout</a:t>
            </a:r>
            <a:r>
              <a:rPr lang="zh-CN" altLang="en-US" dirty="0"/>
              <a:t>定义更加简约，由</a:t>
            </a:r>
            <a:r>
              <a:rPr lang="en-US" altLang="zh-CN" dirty="0"/>
              <a:t>Main Link</a:t>
            </a:r>
            <a:r>
              <a:rPr lang="zh-CN" altLang="en-US" dirty="0"/>
              <a:t>通道、</a:t>
            </a:r>
            <a:r>
              <a:rPr lang="en-US" altLang="zh-CN" dirty="0"/>
              <a:t>AUX</a:t>
            </a:r>
            <a:r>
              <a:rPr lang="zh-CN" altLang="en-US" dirty="0"/>
              <a:t>通道和</a:t>
            </a:r>
            <a:r>
              <a:rPr lang="en-US" altLang="zh-CN" dirty="0"/>
              <a:t>HPD</a:t>
            </a:r>
            <a:r>
              <a:rPr lang="zh-CN" altLang="en-US" dirty="0"/>
              <a:t>信号组成，可以支持热插拔，可支持音视频数据，</a:t>
            </a:r>
            <a:r>
              <a:rPr lang="en-US" altLang="zh-CN" dirty="0" err="1"/>
              <a:t>eDP</a:t>
            </a:r>
            <a:r>
              <a:rPr lang="zh-CN" altLang="en-US" dirty="0"/>
              <a:t>相较于</a:t>
            </a:r>
            <a:r>
              <a:rPr lang="en-US" altLang="zh-CN" dirty="0"/>
              <a:t>LVDS</a:t>
            </a:r>
            <a:r>
              <a:rPr lang="zh-CN" altLang="en-US" dirty="0"/>
              <a:t>、</a:t>
            </a:r>
            <a:r>
              <a:rPr lang="en-US" altLang="zh-CN" dirty="0"/>
              <a:t>MIPI</a:t>
            </a:r>
            <a:r>
              <a:rPr lang="zh-CN" altLang="en-US" dirty="0"/>
              <a:t>，大幅提高了单</a:t>
            </a:r>
            <a:r>
              <a:rPr lang="en-US" altLang="zh-CN" dirty="0"/>
              <a:t>lane</a:t>
            </a:r>
            <a:r>
              <a:rPr lang="zh-CN" altLang="en-US" dirty="0"/>
              <a:t>的数据带宽，直接提升到</a:t>
            </a:r>
            <a:r>
              <a:rPr lang="en-US" altLang="zh-CN" dirty="0"/>
              <a:t>5Gbps</a:t>
            </a:r>
            <a:r>
              <a:rPr lang="zh-CN" altLang="en-US" dirty="0"/>
              <a:t>以上的有效带宽，来满足越来越高分辨率、高帧率的交互场景，所以它的信号频率更高，对连接器的屏蔽要求更高，通常会用金属材质的连接器。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A03F7DD-153A-99E4-14AF-2008AE4769E2}"/>
              </a:ext>
            </a:extLst>
          </p:cNvPr>
          <p:cNvSpPr txBox="1"/>
          <p:nvPr/>
        </p:nvSpPr>
        <p:spPr>
          <a:xfrm>
            <a:off x="152400" y="218638"/>
            <a:ext cx="61214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800" b="1" dirty="0" err="1"/>
              <a:t>eDP</a:t>
            </a:r>
            <a:r>
              <a:rPr lang="zh-CN" altLang="en-US" sz="2800" b="1" dirty="0"/>
              <a:t>：</a:t>
            </a:r>
            <a:r>
              <a:rPr lang="en-US" altLang="zh-CN" sz="2800" b="1" dirty="0"/>
              <a:t>(Embedded DisplayPort)</a:t>
            </a:r>
            <a:endParaRPr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17258392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1509</TotalTime>
  <Words>753</Words>
  <Application>Microsoft Office PowerPoint</Application>
  <PresentationFormat>宽屏</PresentationFormat>
  <Paragraphs>30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5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234648928@qq.com</dc:creator>
  <cp:lastModifiedBy>234648928@qq.com</cp:lastModifiedBy>
  <cp:revision>2</cp:revision>
  <dcterms:created xsi:type="dcterms:W3CDTF">2023-04-30T02:48:48Z</dcterms:created>
  <dcterms:modified xsi:type="dcterms:W3CDTF">2023-05-01T03:57:52Z</dcterms:modified>
</cp:coreProperties>
</file>

<file path=docProps/thumbnail.jpeg>
</file>